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68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88163" cy="10018713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Montserrat Black" panose="020B0604020202020204" charset="-52"/>
      <p:bold r:id="rId15"/>
      <p:boldItalic r:id="rId16"/>
    </p:embeddedFont>
    <p:embeddedFont>
      <p:font typeface="Helvetica Neue" panose="020B0604020202020204" charset="0"/>
      <p:regular r:id="rId17"/>
      <p:bold r:id="rId18"/>
      <p:italic r:id="rId19"/>
      <p:boldItalic r:id="rId20"/>
    </p:embeddedFont>
    <p:embeddedFont>
      <p:font typeface="Montserrat" panose="020B0604020202020204" charset="-52"/>
      <p:regular r:id="rId21"/>
      <p:bold r:id="rId22"/>
      <p:italic r:id="rId23"/>
      <p:boldItalic r:id="rId24"/>
    </p:embeddedFont>
    <p:embeddedFont>
      <p:font typeface="Tahoma" panose="020B0604030504040204" pitchFamily="34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js7xtVYmYgFHIJKAsDb/++KXX9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1" d="100"/>
          <a:sy n="91" d="100"/>
        </p:scale>
        <p:origin x="-468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8422" y="4758889"/>
            <a:ext cx="505132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50" tIns="46350" rIns="92750" bIns="4635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74355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a9fef6f070_0_0:notes"/>
          <p:cNvSpPr txBox="1">
            <a:spLocks noGrp="1"/>
          </p:cNvSpPr>
          <p:nvPr>
            <p:ph type="body" idx="1"/>
          </p:nvPr>
        </p:nvSpPr>
        <p:spPr>
          <a:xfrm>
            <a:off x="688812" y="4758885"/>
            <a:ext cx="5510400" cy="4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50" tIns="46350" rIns="92750" bIns="463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g2a9fef6f07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c851b07c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5" name="Google Shape;165;g2c851b07c6c_0_0:notes"/>
          <p:cNvSpPr txBox="1">
            <a:spLocks noGrp="1"/>
          </p:cNvSpPr>
          <p:nvPr>
            <p:ph type="body" idx="1"/>
          </p:nvPr>
        </p:nvSpPr>
        <p:spPr>
          <a:xfrm>
            <a:off x="918422" y="4758889"/>
            <a:ext cx="5051400" cy="4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50" tIns="46350" rIns="92750" bIns="463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9346066a2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900" cy="3757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2" name="Google Shape;172;g39346066a24_0_1:notes"/>
          <p:cNvSpPr txBox="1">
            <a:spLocks noGrp="1"/>
          </p:cNvSpPr>
          <p:nvPr>
            <p:ph type="body" idx="1"/>
          </p:nvPr>
        </p:nvSpPr>
        <p:spPr>
          <a:xfrm>
            <a:off x="918422" y="4758889"/>
            <a:ext cx="5051400" cy="4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50" tIns="46350" rIns="92750" bIns="463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9346066a24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900" cy="3757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9" name="Google Shape;179;g39346066a24_0_13:notes"/>
          <p:cNvSpPr txBox="1">
            <a:spLocks noGrp="1"/>
          </p:cNvSpPr>
          <p:nvPr>
            <p:ph type="body" idx="1"/>
          </p:nvPr>
        </p:nvSpPr>
        <p:spPr>
          <a:xfrm>
            <a:off x="918422" y="4758889"/>
            <a:ext cx="5051400" cy="4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50" tIns="46350" rIns="92750" bIns="463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9346066a24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900" cy="3757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7" name="Google Shape;187;g39346066a24_0_35:notes"/>
          <p:cNvSpPr txBox="1">
            <a:spLocks noGrp="1"/>
          </p:cNvSpPr>
          <p:nvPr>
            <p:ph type="body" idx="1"/>
          </p:nvPr>
        </p:nvSpPr>
        <p:spPr>
          <a:xfrm>
            <a:off x="918422" y="4758889"/>
            <a:ext cx="5051400" cy="4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50" tIns="46350" rIns="92750" bIns="463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9346066a24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900" cy="3757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4" name="Google Shape;194;g39346066a24_0_22:notes"/>
          <p:cNvSpPr txBox="1">
            <a:spLocks noGrp="1"/>
          </p:cNvSpPr>
          <p:nvPr>
            <p:ph type="body" idx="1"/>
          </p:nvPr>
        </p:nvSpPr>
        <p:spPr>
          <a:xfrm>
            <a:off x="918422" y="4758889"/>
            <a:ext cx="5051400" cy="4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50" tIns="46350" rIns="92750" bIns="463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24fca50800_0_225:notes"/>
          <p:cNvSpPr txBox="1">
            <a:spLocks noGrp="1"/>
          </p:cNvSpPr>
          <p:nvPr>
            <p:ph type="body" idx="1"/>
          </p:nvPr>
        </p:nvSpPr>
        <p:spPr>
          <a:xfrm>
            <a:off x="906357" y="4715153"/>
            <a:ext cx="4985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1" name="Google Shape;201;g124fca50800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 6">
  <p:cSld name="TITLE_24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a9fef6f070_0_8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g2a9fef6f070_0_8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0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8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6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6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6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6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6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600"/>
            </a:lvl9pPr>
          </a:lstStyle>
          <a:p>
            <a:endParaRPr/>
          </a:p>
        </p:txBody>
      </p:sp>
      <p:sp>
        <p:nvSpPr>
          <p:cNvPr id="12" name="Google Shape;12;g2a9fef6f070_0_89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722200" cy="27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50" tIns="41450" rIns="82950" bIns="414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g2a9fef6f070_0_89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722200" cy="27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50" tIns="41450" rIns="82950" bIns="414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g2a9fef6f070_0_89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>
  <p:cSld name="TITLE_2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840d189a19_0_15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g2840d189a19_0_15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0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8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6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6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6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6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6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600"/>
            </a:lvl9pPr>
          </a:lstStyle>
          <a:p>
            <a:endParaRPr/>
          </a:p>
        </p:txBody>
      </p:sp>
      <p:sp>
        <p:nvSpPr>
          <p:cNvPr id="55" name="Google Shape;55;g2840d189a19_0_156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722200" cy="27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50" tIns="41450" rIns="82950" bIns="414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g2840d189a19_0_156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722200" cy="27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50" tIns="41450" rIns="82950" bIns="414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g2840d189a19_0_156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 1">
  <p:cSld name="TITLE_3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840d189a19_0_23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g2840d189a19_0_23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0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8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6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6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6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6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6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600"/>
            </a:lvl9pPr>
          </a:lstStyle>
          <a:p>
            <a:endParaRPr/>
          </a:p>
        </p:txBody>
      </p:sp>
      <p:sp>
        <p:nvSpPr>
          <p:cNvPr id="61" name="Google Shape;61;g2840d189a19_0_233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722200" cy="27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50" tIns="41450" rIns="82950" bIns="414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g2840d189a19_0_233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722200" cy="27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50" tIns="41450" rIns="82950" bIns="414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g2840d189a19_0_233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 2">
  <p:cSld name="TITLE_4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8481132b10_0_103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66" name="Google Shape;66;g28481132b10_0_103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67" name="Google Shape;67;g28481132b10_0_10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 3">
  <p:cSld name="TITLE_5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8481132b10_0_210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70" name="Google Shape;70;g28481132b10_0_210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71" name="Google Shape;71;g28481132b10_0_2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 4">
  <p:cSld name="TITLE_6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8481132b10_0_307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74" name="Google Shape;74;g28481132b10_0_307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75" name="Google Shape;75;g28481132b10_0_30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 3 1">
  <p:cSld name="TITLE_5_2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8c5e02664c_1_27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78" name="Google Shape;78;g28c5e02664c_1_27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79" name="Google Shape;79;g28c5e02664c_1_27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 3 2">
  <p:cSld name="TITLE_5_3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915ac81f54_0_336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82" name="Google Shape;82;g2915ac81f54_0_336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83" name="Google Shape;83;g2915ac81f54_0_33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 5">
  <p:cSld name="TITLE_7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608ad8956e0b7592_9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g608ad8956e0b7592_9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0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8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6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6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6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6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6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600"/>
            </a:lvl9pPr>
          </a:lstStyle>
          <a:p>
            <a:endParaRPr/>
          </a:p>
        </p:txBody>
      </p:sp>
      <p:sp>
        <p:nvSpPr>
          <p:cNvPr id="87" name="Google Shape;87;g608ad8956e0b7592_9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722200" cy="27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50" tIns="41450" rIns="82950" bIns="414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g608ad8956e0b7592_91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722200" cy="27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50" tIns="41450" rIns="82950" bIns="414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g608ad8956e0b7592_91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37">
  <p:cSld name="TITLE_38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bf24196a53_0_315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g2bf24196a53_0_315"/>
          <p:cNvSpPr txBox="1">
            <a:spLocks noGrp="1"/>
          </p:cNvSpPr>
          <p:nvPr>
            <p:ph type="body" idx="1"/>
          </p:nvPr>
        </p:nvSpPr>
        <p:spPr>
          <a:xfrm>
            <a:off x="1524000" y="3602037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1pPr>
            <a:lvl2pPr marL="914400" lvl="1" indent="-2286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2pPr>
            <a:lvl3pPr marL="1371600" lvl="2" indent="-2286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3pPr>
            <a:lvl4pPr marL="1828800" lvl="3" indent="-2286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4pPr>
            <a:lvl5pPr marL="2286000" lvl="4" indent="-2286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5pPr>
            <a:lvl6pPr marL="2743200" lvl="5" indent="-4064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g2bf24196a53_0_315"/>
          <p:cNvSpPr txBox="1">
            <a:spLocks noGrp="1"/>
          </p:cNvSpPr>
          <p:nvPr>
            <p:ph type="sldNum" idx="12"/>
          </p:nvPr>
        </p:nvSpPr>
        <p:spPr>
          <a:xfrm>
            <a:off x="11095216" y="6414780"/>
            <a:ext cx="258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Main_9">
  <p:cSld name="14_Main_9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c2aec0da23_0_439"/>
          <p:cNvSpPr txBox="1">
            <a:spLocks noGrp="1"/>
          </p:cNvSpPr>
          <p:nvPr>
            <p:ph type="title"/>
          </p:nvPr>
        </p:nvSpPr>
        <p:spPr>
          <a:xfrm>
            <a:off x="800856" y="500412"/>
            <a:ext cx="4558500" cy="13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ahoma"/>
              <a:buNone/>
              <a:defRPr sz="4000" b="1" i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g2c2aec0da23_0_439"/>
          <p:cNvSpPr txBox="1">
            <a:spLocks noGrp="1"/>
          </p:cNvSpPr>
          <p:nvPr>
            <p:ph type="body" idx="1"/>
          </p:nvPr>
        </p:nvSpPr>
        <p:spPr>
          <a:xfrm>
            <a:off x="800856" y="2222500"/>
            <a:ext cx="4558500" cy="25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lnSpc>
                <a:spcPct val="120000"/>
              </a:lnSpc>
              <a:spcBef>
                <a:spcPts val="636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 b="0" i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g2c2aec0da23_0_439"/>
          <p:cNvSpPr txBox="1"/>
          <p:nvPr/>
        </p:nvSpPr>
        <p:spPr>
          <a:xfrm>
            <a:off x="10955907" y="6325901"/>
            <a:ext cx="1246200" cy="4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5950" bIns="45700" anchor="ctr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ru-RU" sz="1600" b="0" i="0" u="none" strike="noStrike" cap="none">
                <a:solidFill>
                  <a:srgbClr val="98A8BD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600" b="0" i="0" u="none" strike="noStrike" cap="none">
              <a:solidFill>
                <a:srgbClr val="98A8BD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sldNum" idx="12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24fca50800_0_248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04" name="Google Shape;104;g124fca50800_0_248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05" name="Google Shape;105;g124fca50800_0_248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24fca50800_0_242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24fca50800_0_244"/>
          <p:cNvSpPr txBox="1">
            <a:spLocks noGrp="1"/>
          </p:cNvSpPr>
          <p:nvPr>
            <p:ph type="ftr" idx="11"/>
          </p:nvPr>
        </p:nvSpPr>
        <p:spPr>
          <a:xfrm>
            <a:off x="4147239" y="6377940"/>
            <a:ext cx="39033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g124fca50800_0_244"/>
          <p:cNvSpPr txBox="1">
            <a:spLocks noGrp="1"/>
          </p:cNvSpPr>
          <p:nvPr>
            <p:ph type="dt" idx="10"/>
          </p:nvPr>
        </p:nvSpPr>
        <p:spPr>
          <a:xfrm>
            <a:off x="609888" y="6377940"/>
            <a:ext cx="280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Google Shape;111;g124fca50800_0_244"/>
          <p:cNvSpPr txBox="1">
            <a:spLocks noGrp="1"/>
          </p:cNvSpPr>
          <p:nvPr>
            <p:ph type="sldNum" idx="12"/>
          </p:nvPr>
        </p:nvSpPr>
        <p:spPr>
          <a:xfrm>
            <a:off x="11615819" y="6488297"/>
            <a:ext cx="3267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1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7E7E7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38100" marR="0" lvl="1" indent="0" algn="l">
              <a:lnSpc>
                <a:spcPct val="11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7E7E7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38100" marR="0" lvl="2" indent="0" algn="l">
              <a:lnSpc>
                <a:spcPct val="11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7E7E7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38100" marR="0" lvl="3" indent="0" algn="l">
              <a:lnSpc>
                <a:spcPct val="11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7E7E7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8100" marR="0" lvl="4" indent="0" algn="l">
              <a:lnSpc>
                <a:spcPct val="11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7E7E7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" marR="0" lvl="5" indent="0" algn="l">
              <a:lnSpc>
                <a:spcPct val="11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7E7E7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8100" marR="0" lvl="6" indent="0" algn="l">
              <a:lnSpc>
                <a:spcPct val="11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7E7E7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8100" marR="0" lvl="7" indent="0" algn="l">
              <a:lnSpc>
                <a:spcPct val="11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7E7E7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100" marR="0" lvl="8" indent="0" algn="l">
              <a:lnSpc>
                <a:spcPct val="11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7E7E7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3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24fca50800_0_252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4" name="Google Shape;114;g124fca50800_0_252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24fca50800_0_25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g124fca50800_0_25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18" name="Google Shape;118;g124fca50800_0_255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24fca50800_0_25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g124fca50800_0_25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22" name="Google Shape;122;g124fca50800_0_259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23" name="Google Shape;123;g124fca50800_0_259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24fca50800_0_26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g124fca50800_0_264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24fca50800_0_26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29" name="Google Shape;129;g124fca50800_0_26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30" name="Google Shape;130;g124fca50800_0_267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24fca50800_0_271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33" name="Google Shape;133;g124fca50800_0_271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24fca50800_0_274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124fca50800_0_274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137" name="Google Shape;137;g124fca50800_0_274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8" name="Google Shape;138;g124fca50800_0_274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39" name="Google Shape;139;g124fca50800_0_274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_WITH_TEXT" type="twoTxTwoObj">
  <p:cSld name="TWO_OBJECTS_WITH_TEX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3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24fca50800_0_28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142" name="Google Shape;142;g124fca50800_0_280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24fca50800_0_283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45" name="Google Shape;145;g124fca50800_0_283"/>
          <p:cNvSpPr txBox="1">
            <a:spLocks noGrp="1"/>
          </p:cNvSpPr>
          <p:nvPr>
            <p:ph type="body" idx="1"/>
          </p:nvPr>
        </p:nvSpPr>
        <p:spPr>
          <a:xfrm>
            <a:off x="415600" y="4202966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46" name="Google Shape;146;g124fca50800_0_283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Заголовок и объект">
  <p:cSld name="1_Заголовок и объект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g124fca50800_0_287" descr="Изображение выглядит как текст&#10;&#10;Автоматически созданное описание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16540" y="128091"/>
            <a:ext cx="746516" cy="86742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g124fca50800_0_287"/>
          <p:cNvSpPr txBox="1"/>
          <p:nvPr/>
        </p:nvSpPr>
        <p:spPr>
          <a:xfrm>
            <a:off x="11358290" y="6420656"/>
            <a:ext cx="735600" cy="3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2BC"/>
              </a:buClr>
              <a:buSzPts val="1600"/>
              <a:buFont typeface="Arial"/>
              <a:buNone/>
            </a:pPr>
            <a:fld id="{00000000-1234-1234-1234-123412341234}" type="slidenum">
              <a:rPr lang="ru-RU" sz="1600" b="0" i="0" u="none" strike="noStrike" cap="none">
                <a:solidFill>
                  <a:srgbClr val="0072B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 b="0" i="0" u="none" strike="noStrike" cap="none">
              <a:solidFill>
                <a:srgbClr val="0072B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0" name="Google Shape;150;g124fca50800_0_287"/>
          <p:cNvCxnSpPr/>
          <p:nvPr/>
        </p:nvCxnSpPr>
        <p:spPr>
          <a:xfrm>
            <a:off x="0" y="1117600"/>
            <a:ext cx="1857900" cy="0"/>
          </a:xfrm>
          <a:prstGeom prst="straightConnector1">
            <a:avLst/>
          </a:prstGeom>
          <a:noFill/>
          <a:ln w="76200" cap="flat" cmpd="sng">
            <a:solidFill>
              <a:srgbClr val="0072BC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sldNum" idx="12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_WITH_CAPTION_TEXT" type="objTx">
  <p:cSld name="OBJECT_WITH_CAPTIO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5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2pPr>
            <a:lvl3pPr marL="1371600" lvl="2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3pPr>
            <a:lvl4pPr marL="1828800" lvl="3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4pPr>
            <a:lvl5pPr marL="2286000" lvl="4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sldNum" idx="12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_WITH_CAPTION_TEXT" type="picTx">
  <p:cSld name="PICTURE_WITH_CAPTIO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6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6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ldNum" idx="12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EXT" type="vertTx">
  <p:cSld name="VERTICAL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 rot="5400000">
            <a:off x="3920330" y="-1256506"/>
            <a:ext cx="4351339" cy="10515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sldNum" idx="12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ITLE_AND_VERTICAL_TEXT" type="vertTitleAndTx">
  <p:cSld name="VERTICAL_TITLE_AND_VERTICAL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3"/>
            <a:ext cx="5811839" cy="2628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7"/>
            <a:ext cx="5811838" cy="7734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sldNum" idx="12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24fca50800_0_66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50" name="Google Shape;50;g124fca50800_0_66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51" name="Google Shape;51;g124fca50800_0_66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sldNum" idx="12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24fca50800_0_23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g124fca50800_0_23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g124fca50800_0_232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a9fef6f070_0_0"/>
          <p:cNvSpPr/>
          <p:nvPr/>
        </p:nvSpPr>
        <p:spPr>
          <a:xfrm>
            <a:off x="-302427" y="-74267"/>
            <a:ext cx="12494400" cy="6932400"/>
          </a:xfrm>
          <a:prstGeom prst="rect">
            <a:avLst/>
          </a:prstGeom>
          <a:solidFill>
            <a:srgbClr val="1E6656"/>
          </a:solidFill>
          <a:ln w="9525" cap="flat" cmpd="sng">
            <a:solidFill>
              <a:srgbClr val="EBE5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g2a9fef6f070_0_0"/>
          <p:cNvSpPr txBox="1"/>
          <p:nvPr/>
        </p:nvSpPr>
        <p:spPr>
          <a:xfrm>
            <a:off x="1833750" y="2339649"/>
            <a:ext cx="10292400" cy="3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5825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НАЗВАНИЕ ПРОЕКТА НИР СНО</a:t>
            </a:r>
            <a:endParaRPr sz="35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35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Название СНО</a:t>
            </a:r>
            <a:endParaRPr sz="35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Куратор СНО</a:t>
            </a:r>
            <a:br>
              <a:rPr lang="ru-RU"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Руководитель проекта</a:t>
            </a:r>
            <a:endParaRPr sz="28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35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g2a9fef6f070_0_0"/>
          <p:cNvSpPr/>
          <p:nvPr/>
        </p:nvSpPr>
        <p:spPr>
          <a:xfrm>
            <a:off x="4837628" y="6082925"/>
            <a:ext cx="2835900" cy="4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50" tIns="41450" rIns="82950" bIns="41450" anchor="t" anchorCtr="0">
            <a:noAutofit/>
          </a:bodyPr>
          <a:lstStyle/>
          <a:p>
            <a:pPr marL="1270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Нижний Новгород</a:t>
            </a:r>
            <a:endParaRPr sz="16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270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2026</a:t>
            </a:r>
            <a:endParaRPr sz="16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8" name="Google Shape;158;g2a9fef6f070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83696" y="232454"/>
            <a:ext cx="3341880" cy="961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g2a9fef6f070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-2788178" y="2433215"/>
            <a:ext cx="6869089" cy="185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g2a9fef6f070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30900" y="0"/>
            <a:ext cx="1550299" cy="1550299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2a9fef6f070_0_0"/>
          <p:cNvSpPr txBox="1"/>
          <p:nvPr/>
        </p:nvSpPr>
        <p:spPr>
          <a:xfrm>
            <a:off x="8746675" y="251788"/>
            <a:ext cx="27027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логотип </a:t>
            </a:r>
            <a:br>
              <a:rPr lang="ru-RU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СНО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g2a9fef6f070_0_0"/>
          <p:cNvSpPr txBox="1"/>
          <p:nvPr/>
        </p:nvSpPr>
        <p:spPr>
          <a:xfrm>
            <a:off x="9478950" y="-74275"/>
            <a:ext cx="2759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Приложение №4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 Положению о Конкурсе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c851b07c6c_0_0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  <p:sp>
        <p:nvSpPr>
          <p:cNvPr id="168" name="Google Shape;168;g2c851b07c6c_0_0"/>
          <p:cNvSpPr/>
          <p:nvPr/>
        </p:nvSpPr>
        <p:spPr>
          <a:xfrm>
            <a:off x="0" y="-7900"/>
            <a:ext cx="12192000" cy="807000"/>
          </a:xfrm>
          <a:prstGeom prst="rect">
            <a:avLst/>
          </a:prstGeom>
          <a:solidFill>
            <a:srgbClr val="1E66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2c851b07c6c_0_0"/>
          <p:cNvSpPr/>
          <p:nvPr/>
        </p:nvSpPr>
        <p:spPr>
          <a:xfrm>
            <a:off x="112825" y="84600"/>
            <a:ext cx="12006900" cy="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-RU" sz="22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Цель проекта НИР, заказчик, актуальность НИР, связь проекта НИР </a:t>
            </a:r>
            <a:br>
              <a:rPr lang="ru-RU" sz="22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</a:br>
            <a:r>
              <a:rPr lang="ru-RU" sz="22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со Стратегией НТР, программой развития Мининского университета</a:t>
            </a:r>
            <a:endParaRPr sz="2200" b="0" i="0" u="none" strike="noStrike" cap="none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9346066a24_0_1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  <p:sp>
        <p:nvSpPr>
          <p:cNvPr id="175" name="Google Shape;175;g39346066a24_0_1"/>
          <p:cNvSpPr/>
          <p:nvPr/>
        </p:nvSpPr>
        <p:spPr>
          <a:xfrm>
            <a:off x="0" y="-7900"/>
            <a:ext cx="12192000" cy="807000"/>
          </a:xfrm>
          <a:prstGeom prst="rect">
            <a:avLst/>
          </a:prstGeom>
          <a:solidFill>
            <a:srgbClr val="1E66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39346066a24_0_1"/>
          <p:cNvSpPr/>
          <p:nvPr/>
        </p:nvSpPr>
        <p:spPr>
          <a:xfrm>
            <a:off x="92550" y="66650"/>
            <a:ext cx="12006900" cy="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-RU" sz="22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Содержание проекта НИР </a:t>
            </a:r>
            <a:br>
              <a:rPr lang="ru-RU" sz="22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</a:br>
            <a:r>
              <a:rPr lang="ru-RU" sz="22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(ключевая идея, проблема, на решение которой направлен проект)</a:t>
            </a:r>
            <a:endParaRPr sz="2200" b="0" i="0" u="none" strike="noStrike" cap="none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9346066a24_0_13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  <p:sp>
        <p:nvSpPr>
          <p:cNvPr id="182" name="Google Shape;182;g39346066a24_0_13"/>
          <p:cNvSpPr/>
          <p:nvPr/>
        </p:nvSpPr>
        <p:spPr>
          <a:xfrm>
            <a:off x="366900" y="202875"/>
            <a:ext cx="10996200" cy="807000"/>
          </a:xfrm>
          <a:prstGeom prst="roundRect">
            <a:avLst>
              <a:gd name="adj" fmla="val 16667"/>
            </a:avLst>
          </a:prstGeom>
          <a:solidFill>
            <a:srgbClr val="1E6656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ru-RU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Затраты на выполнение НИР</a:t>
            </a:r>
            <a:endParaRPr sz="2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g39346066a24_0_13"/>
          <p:cNvSpPr/>
          <p:nvPr/>
        </p:nvSpPr>
        <p:spPr>
          <a:xfrm>
            <a:off x="366902" y="2321110"/>
            <a:ext cx="10996200" cy="807000"/>
          </a:xfrm>
          <a:prstGeom prst="roundRect">
            <a:avLst>
              <a:gd name="adj" fmla="val 16667"/>
            </a:avLst>
          </a:prstGeom>
          <a:solidFill>
            <a:srgbClr val="1E6656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ru-RU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Материально – техническая база для реализации проекта</a:t>
            </a:r>
            <a:endParaRPr sz="2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g39346066a24_0_13"/>
          <p:cNvSpPr/>
          <p:nvPr/>
        </p:nvSpPr>
        <p:spPr>
          <a:xfrm>
            <a:off x="366902" y="4439335"/>
            <a:ext cx="10996200" cy="807000"/>
          </a:xfrm>
          <a:prstGeom prst="roundRect">
            <a:avLst>
              <a:gd name="adj" fmla="val 16667"/>
            </a:avLst>
          </a:prstGeom>
          <a:solidFill>
            <a:srgbClr val="1E6656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ru-RU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Команда проекта (компетенции и квалификация команды)</a:t>
            </a:r>
            <a:endParaRPr sz="2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9346066a24_0_35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  <p:sp>
        <p:nvSpPr>
          <p:cNvPr id="190" name="Google Shape;190;g39346066a24_0_35"/>
          <p:cNvSpPr/>
          <p:nvPr/>
        </p:nvSpPr>
        <p:spPr>
          <a:xfrm>
            <a:off x="0" y="-7900"/>
            <a:ext cx="12192000" cy="807000"/>
          </a:xfrm>
          <a:prstGeom prst="rect">
            <a:avLst/>
          </a:prstGeom>
          <a:solidFill>
            <a:srgbClr val="1E66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39346066a24_0_35"/>
          <p:cNvSpPr/>
          <p:nvPr/>
        </p:nvSpPr>
        <p:spPr>
          <a:xfrm>
            <a:off x="92550" y="66650"/>
            <a:ext cx="12006900" cy="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-RU" sz="22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Календарный план выполнения проекта</a:t>
            </a:r>
            <a:endParaRPr sz="2200" b="0" i="0" u="none" strike="noStrike" cap="none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9346066a24_0_22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  <p:sp>
        <p:nvSpPr>
          <p:cNvPr id="197" name="Google Shape;197;g39346066a24_0_22"/>
          <p:cNvSpPr/>
          <p:nvPr/>
        </p:nvSpPr>
        <p:spPr>
          <a:xfrm>
            <a:off x="0" y="-7900"/>
            <a:ext cx="12192000" cy="807000"/>
          </a:xfrm>
          <a:prstGeom prst="rect">
            <a:avLst/>
          </a:prstGeom>
          <a:solidFill>
            <a:srgbClr val="1E66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g39346066a24_0_22"/>
          <p:cNvSpPr/>
          <p:nvPr/>
        </p:nvSpPr>
        <p:spPr>
          <a:xfrm>
            <a:off x="92550" y="66650"/>
            <a:ext cx="12006900" cy="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-RU" sz="22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Ожидаемые научные результаты, потенциальный долгосрочный эффект</a:t>
            </a:r>
            <a:endParaRPr sz="2200" b="0" i="0" u="none" strike="noStrike" cap="none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24fca50800_0_225"/>
          <p:cNvSpPr/>
          <p:nvPr/>
        </p:nvSpPr>
        <p:spPr>
          <a:xfrm>
            <a:off x="-333300" y="-81900"/>
            <a:ext cx="13770000" cy="7644900"/>
          </a:xfrm>
          <a:prstGeom prst="rect">
            <a:avLst/>
          </a:prstGeom>
          <a:solidFill>
            <a:srgbClr val="1E6656"/>
          </a:solidFill>
          <a:ln w="9525" cap="flat" cmpd="sng">
            <a:solidFill>
              <a:srgbClr val="EBE5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g124fca50800_0_225"/>
          <p:cNvSpPr txBox="1"/>
          <p:nvPr/>
        </p:nvSpPr>
        <p:spPr>
          <a:xfrm>
            <a:off x="3901503" y="2852213"/>
            <a:ext cx="5344500" cy="14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5825" rIns="0" bIns="0" anchor="t" anchorCtr="0">
            <a:spAutoFit/>
          </a:bodyPr>
          <a:lstStyle/>
          <a:p>
            <a:pPr marL="1270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ru-RU" sz="5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Спасибо </a:t>
            </a:r>
            <a:endParaRPr sz="50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270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ru-RU" sz="5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за внимание!</a:t>
            </a:r>
            <a:endParaRPr sz="50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5" name="Google Shape;205;g124fca50800_0_2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-3170550" y="2755351"/>
            <a:ext cx="7571776" cy="189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g124fca50800_0_2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69005" y="738902"/>
            <a:ext cx="1718422" cy="111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g124fca50800_0_2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87418" y="520650"/>
            <a:ext cx="1550299" cy="1550299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g124fca50800_0_225"/>
          <p:cNvSpPr txBox="1"/>
          <p:nvPr/>
        </p:nvSpPr>
        <p:spPr>
          <a:xfrm>
            <a:off x="6797875" y="772438"/>
            <a:ext cx="27027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логотип </a:t>
            </a:r>
            <a:br>
              <a:rPr lang="ru-RU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СНО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</Words>
  <Application>Microsoft Office PowerPoint</Application>
  <PresentationFormat>Произвольный</PresentationFormat>
  <Paragraphs>24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Calibri</vt:lpstr>
      <vt:lpstr>Montserrat Black</vt:lpstr>
      <vt:lpstr>Helvetica Neue</vt:lpstr>
      <vt:lpstr>Montserrat</vt:lpstr>
      <vt:lpstr>Tahoma</vt:lpstr>
      <vt:lpstr>Тема Office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202</dc:creator>
  <cp:lastModifiedBy>user</cp:lastModifiedBy>
  <cp:revision>1</cp:revision>
  <dcterms:modified xsi:type="dcterms:W3CDTF">2026-02-16T07:41:56Z</dcterms:modified>
</cp:coreProperties>
</file>